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0" r:id="rId5"/>
    <p:sldId id="281" r:id="rId6"/>
    <p:sldId id="282" r:id="rId7"/>
    <p:sldId id="286" r:id="rId8"/>
    <p:sldId id="287" r:id="rId9"/>
    <p:sldId id="283" r:id="rId10"/>
    <p:sldId id="290" r:id="rId11"/>
    <p:sldId id="304" r:id="rId12"/>
    <p:sldId id="294" r:id="rId13"/>
    <p:sldId id="298" r:id="rId14"/>
    <p:sldId id="311" r:id="rId15"/>
    <p:sldId id="295" r:id="rId16"/>
    <p:sldId id="302" r:id="rId17"/>
    <p:sldId id="284" r:id="rId18"/>
    <p:sldId id="285"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EC5C9722-032E-4537-ABEF-D5D65B2A8D4F}">
          <p14:sldIdLst>
            <p14:sldId id="256"/>
            <p14:sldId id="280"/>
            <p14:sldId id="281"/>
            <p14:sldId id="282"/>
            <p14:sldId id="286"/>
            <p14:sldId id="287"/>
            <p14:sldId id="283"/>
            <p14:sldId id="290"/>
            <p14:sldId id="304"/>
            <p14:sldId id="294"/>
            <p14:sldId id="298"/>
            <p14:sldId id="311"/>
            <p14:sldId id="295"/>
            <p14:sldId id="302"/>
            <p14:sldId id="284"/>
            <p14:sldId id="28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汪 涵霖" initials="汪"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5091"/>
    <a:srgbClr val="042C5D"/>
    <a:srgbClr val="7795B9"/>
    <a:srgbClr val="4974A6"/>
    <a:srgbClr val="003F88"/>
    <a:srgbClr val="02346F"/>
    <a:srgbClr val="829DBD"/>
    <a:srgbClr val="D1D9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394" autoAdjust="0"/>
  </p:normalViewPr>
  <p:slideViewPr>
    <p:cSldViewPr snapToGrid="0">
      <p:cViewPr varScale="1">
        <p:scale>
          <a:sx n="60" d="100"/>
          <a:sy n="60" d="100"/>
        </p:scale>
        <p:origin x="1568"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EC701-A9EC-4FC3-9278-15C5C6B0B5B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957053-DC71-4CD5-AB91-7843587632C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methods used in this thesis are Markov chain Monte Carlo simulation and Bayesian linear regression, as the result of these methods, the simulation result would be presented as a distribution and has high correlation with the prior and parameter distributions.</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reference list</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the former slides have shown, the NPI policies would infect Rt, and Rt would have impact on the change direct of daily increasing cases. </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reference list</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Please</a:t>
            </a:r>
            <a:r>
              <a:rPr lang="en-US" altLang="zh-CN" baseline="0" dirty="0"/>
              <a:t> feel free to ask me questions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Yao, Hangping, Yutong Song, Yong Chen, Nanping Wu, Jialu Xu, Chujie Sun, Jiaxing Zhang, Tianhao Weng, Zheyuan Zhang, Zhigang Wu, Linfang Cheng, Danrong Shi, Xiangyun Lu, Jianlin Lei, Max Crispin, Yigong Shi, Lanjuan Li, and Sai Li. "Molecular Architecture of the SARS-CoV-2 Virus." Cell 183.3 (2020): 730-38.e13. Web.</a:t>
            </a:r>
            <a:endParaRPr lang="en-GB"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 presentation would be divided into this 4 parts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spcAft>
                <a:spcPts val="600"/>
              </a:spcAft>
            </a:pPr>
            <a:r>
              <a:rPr lang="en-US" altLang="zh-CN" dirty="0">
                <a:solidFill>
                  <a:srgbClr val="000000"/>
                </a:solidFill>
                <a:latin typeface="Times New Roman" panose="02020603050405020304" pitchFamily="18" charset="0"/>
                <a:ea typeface="微软雅黑 Light" panose="020B0502040204020203" charset="-122"/>
                <a:cs typeface="+mn-ea"/>
                <a:sym typeface="+mn-lt"/>
              </a:rPr>
              <a:t>The overall finding of my thesis this that: the daily increasing cases reported by the UK government are always </a:t>
            </a:r>
            <a:r>
              <a:rPr lang="en-US" altLang="zh-CN"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dirty="0">
                <a:solidFill>
                  <a:srgbClr val="000000"/>
                </a:solidFill>
                <a:latin typeface="Times New Roman" panose="02020603050405020304" pitchFamily="18" charset="0"/>
                <a:ea typeface="微软雅黑 Light" panose="020B0502040204020203" charset="-122"/>
                <a:cs typeface="+mn-ea"/>
                <a:sym typeface="+mn-lt"/>
              </a:rPr>
              <a:t>and</a:t>
            </a:r>
            <a:r>
              <a:rPr lang="en-US" altLang="zh-CN" dirty="0">
                <a:solidFill>
                  <a:srgbClr val="000000"/>
                </a:solidFill>
                <a:latin typeface="Times New Roman" panose="02020603050405020304" pitchFamily="18" charset="0"/>
                <a:ea typeface="微软雅黑 Light" panose="020B0502040204020203" charset="-122"/>
                <a:cs typeface="+mn-ea"/>
                <a:sym typeface="+mn-lt"/>
              </a:rPr>
              <a:t> the</a:t>
            </a:r>
            <a:r>
              <a:rPr lang="en-US" altLang="zh-CN"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dirty="0">
                <a:solidFill>
                  <a:srgbClr val="000000"/>
                </a:solidFill>
                <a:latin typeface="Times New Roman" panose="02020603050405020304" pitchFamily="18" charset="0"/>
                <a:ea typeface="微软雅黑 Light" panose="020B0502040204020203" charset="-122"/>
                <a:cs typeface="+mn-ea"/>
                <a:sym typeface="+mn-lt"/>
              </a:rPr>
              <a:t> with some ups and downs before the 1st October 2020, when is the last of the study span of this thesis.</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600"/>
              </a:spcAft>
            </a:pPr>
            <a:r>
              <a:rPr lang="en-US" altLang="zh-CN">
                <a:latin typeface="Times New Roman" panose="02020603050405020304" pitchFamily="18" charset="0"/>
                <a:ea typeface="微软雅黑 Light" panose="020B0502040204020203" charset="-122"/>
                <a:cs typeface="+mn-ea"/>
                <a:sym typeface="+mn-lt"/>
              </a:rPr>
              <a:t>R</a:t>
            </a:r>
            <a:r>
              <a:rPr lang="en-US" altLang="zh-CN" baseline="-25000">
                <a:latin typeface="Times New Roman" panose="02020603050405020304" pitchFamily="18" charset="0"/>
                <a:ea typeface="微软雅黑 Light" panose="020B0502040204020203" charset="-122"/>
                <a:cs typeface="+mn-ea"/>
                <a:sym typeface="+mn-lt"/>
              </a:rPr>
              <a:t>t</a:t>
            </a:r>
            <a:r>
              <a:rPr lang="en-US" altLang="zh-CN">
                <a:latin typeface="Times New Roman" panose="02020603050405020304" pitchFamily="18" charset="0"/>
                <a:ea typeface="微软雅黑 Light" panose="020B0502040204020203" charset="-122"/>
                <a:cs typeface="+mn-ea"/>
                <a:sym typeface="+mn-lt"/>
              </a:rPr>
              <a:t> is a basic epidemiological number, which represents </a:t>
            </a:r>
            <a:r>
              <a:rPr lang="en-US" altLang="zh-CN"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a:latin typeface="Times New Roman" panose="02020603050405020304" pitchFamily="18" charset="0"/>
                <a:ea typeface="微软雅黑 Light" panose="020B0502040204020203" charset="-122"/>
                <a:cs typeface="+mn-ea"/>
                <a:sym typeface="+mn-lt"/>
              </a:rPr>
              <a:t> during the course of infection (Flaxmanet al., 2020)</a:t>
            </a:r>
            <a:endParaRPr lang="en-US" altLang="zh-CN">
              <a:latin typeface="Times New Roman" panose="02020603050405020304" pitchFamily="18" charset="0"/>
              <a:ea typeface="微软雅黑 Light" panose="020B0502040204020203" charset="-122"/>
              <a:cs typeface="+mn-ea"/>
              <a:sym typeface="+mn-lt"/>
            </a:endParaRPr>
          </a:p>
          <a:p>
            <a:pPr>
              <a:spcAft>
                <a:spcPts val="600"/>
              </a:spcAft>
            </a:pPr>
            <a:r>
              <a:rPr lang="en-US" altLang="zh-CN">
                <a:latin typeface="Times New Roman" panose="02020603050405020304" pitchFamily="18" charset="0"/>
                <a:ea typeface="微软雅黑 Light" panose="020B0502040204020203" charset="-122"/>
                <a:cs typeface="+mn-ea"/>
                <a:sym typeface="+mn-lt"/>
              </a:rPr>
              <a:t> If R is 0.5 then, on average, for each 2 infected people there will be only 1 new infection. The R value indicates the direction of change, with a value greater than 1 meaning the epidemic is growing and a value less than 1 meaning the epidemic is shrinking. However, the R value alone does not indicate how quickly an epidemic is changing because it does not take into account the time taken for each transmission to take place. by the way, the series interval is able to assess the transmission speed of the epidemics.</a:t>
            </a:r>
            <a:endParaRPr lang="en-US" altLang="zh-CN">
              <a:latin typeface="Times New Roman" panose="02020603050405020304" pitchFamily="18" charset="0"/>
              <a:ea typeface="微软雅黑 Light" panose="020B0502040204020203" charset="-122"/>
              <a:cs typeface="+mn-ea"/>
              <a:sym typeface="+mn-lt"/>
            </a:endParaRPr>
          </a:p>
          <a:p>
            <a:endParaRPr lang="zh-CN" altLang="en-US" dirty="0"/>
          </a:p>
          <a:p>
            <a:r>
              <a:rPr lang="zh-CN" altLang="en-US" dirty="0"/>
              <a:t>Inglesby, Thomas V. "Public Health Measures and the Reproduction Number of SARS-CoV-2." JAMA : The Journal of the American Medical Association 323.21 (2020): 2186-187. Web.</a:t>
            </a:r>
            <a:endParaRPr lang="zh-CN" altLang="en-US" dirty="0"/>
          </a:p>
          <a:p>
            <a:endParaRPr lang="zh-CN" altLang="en-US" dirty="0"/>
          </a:p>
          <a:p>
            <a:r>
              <a:rPr lang="zh-CN" altLang="en-US" dirty="0"/>
              <a:t>Seth Flaxman, Swapnil Mishra,Axel Gandy, H Juliette T Unwin, Thomas A Mellan,Helen Coupland, Charles Whittaker,Harrison Zhu,Tresnia Berah,Jeffrey W Eaton,et al. Estimating the effects of non-pharmaceutical interventions on covid- 19 in europe. Nature, 584(7820):257-261,2020.</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olidFill>
                  <a:srgbClr val="000000"/>
                </a:solidFill>
                <a:latin typeface="Times New Roman" panose="02020603050405020304" pitchFamily="18" charset="0"/>
                <a:ea typeface="微软雅黑 Light" panose="020B0502040204020203" charset="-122"/>
                <a:cs typeface="+mn-ea"/>
                <a:sym typeface="+mn-lt"/>
              </a:rPr>
              <a:t>The study span of this thesis is from 1st Frbrurary to 1st October 2020, before the first vaccine has been injected in the UK on the 8th December. Hence at that time</a:t>
            </a:r>
            <a:r>
              <a:rPr lang="en-US" altLang="zh-CN">
                <a:solidFill>
                  <a:srgbClr val="175091"/>
                </a:solidFill>
                <a:latin typeface="Times New Roman" panose="02020603050405020304" pitchFamily="18" charset="0"/>
                <a:ea typeface="微软雅黑 Light" panose="020B0502040204020203" charset="-122"/>
                <a:cs typeface="+mn-ea"/>
                <a:sym typeface="+mn-lt"/>
              </a:rPr>
              <a:t> </a:t>
            </a:r>
            <a:r>
              <a:rPr lang="en-US" altLang="zh-CN"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a:solidFill>
                  <a:srgbClr val="000000"/>
                </a:solidFill>
                <a:latin typeface="Times New Roman" panose="02020603050405020304" pitchFamily="18" charset="0"/>
                <a:ea typeface="微软雅黑 Light" panose="020B0502040204020203" charset="-122"/>
                <a:cs typeface="+mn-ea"/>
                <a:sym typeface="+mn-lt"/>
              </a:rPr>
              <a:t>.</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The NPI policy response to COVID-19 can be complex. These policies can be at a country level or a local level. Different countries resort to different methods to manage the pandemic. NPI usually contains closings of schools and universities, closings of workplaces, canceling public events, limits on gatherings, closing of public transport, stay at home requirements, restrictions on internal movement between cities/regions, and restrictions on international travel. As the epdemic upwards, the restriction of these NPI policies would be eased.</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However, there are many people in the UK </a:t>
            </a:r>
            <a:r>
              <a:rPr lang="en-US" altLang="zh-CN"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a:solidFill>
                  <a:srgbClr val="000000"/>
                </a:solidFill>
                <a:latin typeface="Times New Roman" panose="02020603050405020304" pitchFamily="18" charset="0"/>
                <a:ea typeface="微软雅黑 Light" panose="020B0502040204020203" charset="-122"/>
                <a:cs typeface="+mn-ea"/>
                <a:sym typeface="+mn-lt"/>
              </a:rPr>
              <a:t> policies becasuse of the freedom. Particularly in June, because the search index of the protest in google peaked at that time </a:t>
            </a:r>
            <a:endParaRPr lang="zh-CN" altLang="en-US">
              <a:solidFill>
                <a:srgbClr val="000000"/>
              </a:solidFill>
              <a:latin typeface="Times New Roman" panose="02020603050405020304" pitchFamily="18" charset="0"/>
              <a:ea typeface="微软雅黑 Light" panose="020B0502040204020203" charset="-122"/>
              <a:cs typeface="+mn-ea"/>
              <a:sym typeface="+mn-lt"/>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Times New Roman" panose="02020603050405020304" pitchFamily="18" charset="0"/>
                <a:ea typeface="微软雅黑 Light" panose="020B0502040204020203" charset="-122"/>
                <a:cs typeface="+mn-ea"/>
                <a:sym typeface="+mn-ea"/>
              </a:rPr>
              <a:t>Figure 3 shows the daily increasing number of detected cases (green line), death (blue line), and people in mechanical ventilation beds (red) observed from Jan 2020 to August 2021. It can be observed that in the first two waves of the epidemic in the UK, the death and </a:t>
            </a:r>
            <a:r>
              <a:rPr lang="en-US" altLang="zh-CN">
                <a:latin typeface="Times New Roman" panose="02020603050405020304" pitchFamily="18" charset="0"/>
                <a:ea typeface="微软雅黑 Light" panose="020B0502040204020203" charset="-122"/>
                <a:cs typeface="+mn-ea"/>
                <a:sym typeface="+mn-ea"/>
              </a:rPr>
              <a:t>people in mechanical ventilation beds</a:t>
            </a:r>
            <a:r>
              <a:rPr lang="en-US" altLang="zh-CN">
                <a:latin typeface="Times New Roman" panose="02020603050405020304" pitchFamily="18" charset="0"/>
                <a:ea typeface="微软雅黑 Light" panose="020B0502040204020203" charset="-122"/>
                <a:cs typeface="+mn-ea"/>
                <a:sym typeface="+mn-ea"/>
              </a:rPr>
              <a:t> data are similar, but the detected cases in the first round were significantly fewer. </a:t>
            </a:r>
            <a:endParaRPr lang="en-US" altLang="zh-CN">
              <a:latin typeface="Times New Roman" panose="02020603050405020304" pitchFamily="18" charset="0"/>
              <a:ea typeface="微软雅黑 Light" panose="020B0502040204020203" charset="-122"/>
              <a:cs typeface="+mn-ea"/>
              <a:sym typeface="+mn-ea"/>
            </a:endParaRPr>
          </a:p>
          <a:p>
            <a:endParaRPr lang="en-US" altLang="zh-CN">
              <a:latin typeface="Times New Roman" panose="02020603050405020304" pitchFamily="18" charset="0"/>
              <a:ea typeface="微软雅黑 Light" panose="020B0502040204020203" charset="-122"/>
              <a:cs typeface="+mn-ea"/>
              <a:sym typeface="+mn-ea"/>
            </a:endParaRPr>
          </a:p>
          <a:p>
            <a:r>
              <a:rPr lang="en-US" altLang="zh-CN" dirty="0">
                <a:sym typeface="+mn-ea"/>
              </a:rPr>
              <a:t>There is still a question remained, WHY it is impossible that the mortality of the second waves in greater less than the first wave, since the UK government has enough experience to contain the epdemic. The anwser is that the cornavirus has variant strains, which have greater mortality, higher R_t or even quick transmission speed. Focusing on the time span from october 1st to December 7th, the vaccine injection is still not avalible for the public. </a:t>
            </a:r>
            <a:endParaRPr lang="en-US" altLang="zh-CN" dirty="0">
              <a:latin typeface="Times New Roman" panose="02020603050405020304" pitchFamily="18" charset="0"/>
              <a:ea typeface="微软雅黑 Light" panose="020B0502040204020203" charset="-122"/>
              <a:cs typeface="+mn-ea"/>
              <a:sym typeface="+mn-ea"/>
            </a:endParaRPr>
          </a:p>
          <a:p>
            <a:endParaRPr lang="en-US" altLang="zh-CN" dirty="0">
              <a:latin typeface="Times New Roman" panose="02020603050405020304" pitchFamily="18" charset="0"/>
              <a:ea typeface="微软雅黑 Light" panose="020B0502040204020203" charset="-122"/>
              <a:cs typeface="+mn-ea"/>
              <a:sym typeface="+mn-ea"/>
            </a:endParaRPr>
          </a:p>
          <a:p>
            <a:r>
              <a:rPr lang="en-US" altLang="zh-CN">
                <a:latin typeface="Times New Roman" panose="02020603050405020304" pitchFamily="18" charset="0"/>
                <a:ea typeface="微软雅黑 Light" panose="020B0502040204020203" charset="-122"/>
                <a:cs typeface="+mn-ea"/>
                <a:sym typeface="+mn-ea"/>
              </a:rPr>
              <a:t>Therefore, there is reason to believe that the reported data of detected infections</a:t>
            </a:r>
            <a:r>
              <a:rPr lang="en-US" altLang="zh-CN" b="1">
                <a:solidFill>
                  <a:srgbClr val="175091"/>
                </a:solidFill>
                <a:latin typeface="Times New Roman" panose="02020603050405020304" pitchFamily="18" charset="0"/>
                <a:ea typeface="微软雅黑 Light" panose="020B0502040204020203" charset="-122"/>
                <a:cs typeface="+mn-ea"/>
                <a:sym typeface="+mn-ea"/>
              </a:rPr>
              <a:t> is often biased downwards. and it is why I need to study the sampling effect on Covid-19. Also, from the figure 3, the prior sense of sampling effect is that, as the passage of time, the sampling effect is increasing.</a:t>
            </a:r>
            <a:endParaRPr lang="en-US" altLang="zh-CN" b="1">
              <a:solidFill>
                <a:srgbClr val="175091"/>
              </a:solidFill>
              <a:latin typeface="Times New Roman" panose="02020603050405020304" pitchFamily="18" charset="0"/>
              <a:ea typeface="微软雅黑 Light" panose="020B0502040204020203" charset="-122"/>
              <a:cs typeface="+mn-ea"/>
              <a:sym typeface="+mn-ea"/>
            </a:endParaRPr>
          </a:p>
          <a:p>
            <a:endParaRPr lang="en-US" altLang="zh-CN" dirty="0">
              <a:latin typeface="Times New Roman" panose="02020603050405020304" pitchFamily="18" charset="0"/>
              <a:ea typeface="微软雅黑 Light" panose="020B0502040204020203" charset="-122"/>
              <a:cs typeface="+mn-ea"/>
              <a:sym typeface="+mn-ea"/>
            </a:endParaRPr>
          </a:p>
          <a:p>
            <a:r>
              <a:rPr lang="en-US" altLang="zh-CN" dirty="0">
                <a:sym typeface="+mn-ea"/>
              </a:rPr>
              <a:t>I took the time span from October 1st as an example, because the first variant strain: alpha strain was found in the UK at October. Up to now, there are alpha, beta, delta, gamma,  lambda strains in the world. Among them the delta strain is the most Notorious one because of the high mortality rate.</a:t>
            </a:r>
            <a:endParaRPr lang="en-US" altLang="zh-CN" dirty="0"/>
          </a:p>
          <a:p>
            <a:endParaRPr lang="en-US" altLang="zh-CN" b="1">
              <a:solidFill>
                <a:srgbClr val="175091"/>
              </a:solidFill>
              <a:latin typeface="Times New Roman" panose="02020603050405020304" pitchFamily="18" charset="0"/>
              <a:ea typeface="微软雅黑 Light" panose="020B0502040204020203" charset="-122"/>
              <a:cs typeface="+mn-ea"/>
            </a:endParaRPr>
          </a:p>
          <a:p>
            <a:endParaRPr lang="en-US" altLang="zh-CN">
              <a:latin typeface="Times New Roman" panose="02020603050405020304" pitchFamily="18" charset="0"/>
              <a:ea typeface="微软雅黑 Light" panose="020B0502040204020203" charset="-122"/>
              <a:cs typeface="+mn-ea"/>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things introduced in the previous slide, the time span of the study could be determined. For the start, the first two covid-19 cases in the UK were confirmed on January 31st, and for the end, the cornavirus tended to mutate on October 2020, hard to be modeled. Hence the time span of my study is from 31st January to 1st October 2020.</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9673F7-7F98-44AC-B741-E9D5D221F0E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03861-D067-4076-812A-194DF72038F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 y="0"/>
            <a:ext cx="12192000" cy="6858000"/>
          </a:xfrm>
          <a:prstGeom prst="rect">
            <a:avLst/>
          </a:prstGeom>
          <a:gradFill flip="none" rotWithShape="1">
            <a:gsLst>
              <a:gs pos="70000">
                <a:srgbClr val="003F88">
                  <a:alpha val="20000"/>
                </a:srgbClr>
              </a:gs>
              <a:gs pos="7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latin typeface="Times New Roman" panose="02020603050405020304" pitchFamily="18" charset="0"/>
            </a:endParaRPr>
          </a:p>
        </p:txBody>
      </p:sp>
      <p:sp>
        <p:nvSpPr>
          <p:cNvPr id="9" name="内容占位符 3"/>
          <p:cNvSpPr txBox="1"/>
          <p:nvPr/>
        </p:nvSpPr>
        <p:spPr>
          <a:xfrm>
            <a:off x="853440" y="2145598"/>
            <a:ext cx="10774680" cy="830262"/>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Understanding the effect of sampling effort</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 on covid-19 case numbers</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p:txBody>
      </p:sp>
      <p:cxnSp>
        <p:nvCxnSpPr>
          <p:cNvPr id="11" name="直接连接符 10"/>
          <p:cNvCxnSpPr/>
          <p:nvPr/>
        </p:nvCxnSpPr>
        <p:spPr>
          <a:xfrm>
            <a:off x="1251448" y="3246120"/>
            <a:ext cx="10940552" cy="0"/>
          </a:xfrm>
          <a:prstGeom prst="line">
            <a:avLst/>
          </a:prstGeom>
          <a:ln w="44450" cap="rnd">
            <a:gradFill>
              <a:gsLst>
                <a:gs pos="0">
                  <a:schemeClr val="bg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251585" y="3516630"/>
            <a:ext cx="5547995" cy="1529715"/>
          </a:xfrm>
          <a:prstGeom prst="rect">
            <a:avLst/>
          </a:prstGeom>
          <a:noFill/>
        </p:spPr>
        <p:txBody>
          <a:bodyPr wrap="square" lIns="0" rtlCol="0">
            <a:spAutoFit/>
          </a:bodyPr>
          <a:lstStyle/>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Presenter: LBDB3</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Discipline: Statistics (medical statistics)</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Supervisor: Dr. Manolopoulou Ioanna</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933679" y="6228080"/>
            <a:ext cx="2258322" cy="6299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Methodology</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dirty="0">
                <a:solidFill>
                  <a:srgbClr val="003778"/>
                </a:solidFill>
                <a:latin typeface="Times New Roman" panose="02020603050405020304" pitchFamily="18" charset="0"/>
                <a:ea typeface="微软雅黑" panose="020B0503020204020204" pitchFamily="34" charset="-122"/>
              </a:rPr>
              <a:t>Basic method</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3" name="圆角矩形 2"/>
          <p:cNvSpPr/>
          <p:nvPr/>
        </p:nvSpPr>
        <p:spPr>
          <a:xfrm>
            <a:off x="930275" y="1230630"/>
            <a:ext cx="4563110" cy="4805680"/>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6453505" y="1230630"/>
            <a:ext cx="4563110" cy="4805680"/>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310640" y="1343660"/>
            <a:ext cx="3802380" cy="460375"/>
          </a:xfrm>
          <a:prstGeom prst="rect">
            <a:avLst/>
          </a:prstGeom>
          <a:noFill/>
        </p:spPr>
        <p:txBody>
          <a:bodyPr wrap="square" rtlCol="0">
            <a:spAutoFit/>
          </a:bodyPr>
          <a:p>
            <a:r>
              <a:rPr lang="en-US" altLang="zh-CN" sz="2400" b="1">
                <a:solidFill>
                  <a:srgbClr val="042C5D"/>
                </a:solidFill>
                <a:latin typeface="Times New Roman" panose="02020603050405020304" pitchFamily="18" charset="0"/>
                <a:ea typeface="微软雅黑 Light" panose="020B0502040204020203" charset="-122"/>
                <a:cs typeface="+mn-ea"/>
              </a:rPr>
              <a:t>Markov chain Monte Carlo </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sp>
        <p:nvSpPr>
          <p:cNvPr id="7" name="文本框 6"/>
          <p:cNvSpPr txBox="1"/>
          <p:nvPr/>
        </p:nvSpPr>
        <p:spPr>
          <a:xfrm>
            <a:off x="6833870" y="1343660"/>
            <a:ext cx="3802380" cy="460375"/>
          </a:xfrm>
          <a:prstGeom prst="rect">
            <a:avLst/>
          </a:prstGeom>
          <a:noFill/>
        </p:spPr>
        <p:txBody>
          <a:bodyPr wrap="square" rtlCol="0">
            <a:spAutoFit/>
          </a:bodyPr>
          <a:p>
            <a:r>
              <a:rPr lang="en-US" altLang="zh-CN" sz="2400" b="1">
                <a:solidFill>
                  <a:srgbClr val="042C5D"/>
                </a:solidFill>
                <a:latin typeface="Times New Roman" panose="02020603050405020304" pitchFamily="18" charset="0"/>
                <a:ea typeface="微软雅黑 Light" panose="020B0502040204020203" charset="-122"/>
                <a:cs typeface="+mn-ea"/>
              </a:rPr>
              <a:t>Bayesian Linear Regression</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8" name="直接连接符 7"/>
          <p:cNvCxnSpPr/>
          <p:nvPr/>
        </p:nvCxnSpPr>
        <p:spPr>
          <a:xfrm>
            <a:off x="1228725" y="1804035"/>
            <a:ext cx="3966210"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751955" y="1804035"/>
            <a:ext cx="3966210"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234440" y="2037080"/>
            <a:ext cx="3958590" cy="3291840"/>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In Bayesian statistics, the latest development of the MCMC method makes it possible to calculate large-scale hierarchical models that need to integrate hundreds to thousands of unknown parameters.</a:t>
            </a:r>
            <a:endParaRPr lang="en-US" altLang="zh-CN" sz="2600">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714490" y="2037080"/>
            <a:ext cx="4041775" cy="3692525"/>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Bayesian linear regression  is performed in the context of Bayesian inference. When  a specific form of the prior distribution is assumed, t</a:t>
            </a:r>
            <a:r>
              <a:rPr lang="en-US" altLang="zh-CN" sz="2600" b="1">
                <a:solidFill>
                  <a:srgbClr val="175091"/>
                </a:solidFill>
                <a:latin typeface="Times New Roman" panose="02020603050405020304" pitchFamily="18" charset="0"/>
                <a:ea typeface="微软雅黑 Light" panose="020B0502040204020203" charset="-122"/>
                <a:cs typeface="+mn-ea"/>
              </a:rPr>
              <a:t>he posterior probability distribution</a:t>
            </a:r>
            <a:r>
              <a:rPr lang="en-US" altLang="zh-CN" sz="2600">
                <a:latin typeface="Times New Roman" panose="02020603050405020304" pitchFamily="18" charset="0"/>
                <a:ea typeface="微软雅黑 Light" panose="020B0502040204020203" charset="-122"/>
                <a:cs typeface="+mn-ea"/>
              </a:rPr>
              <a:t> of the model parameters can get an explicit result.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dirty="0">
                <a:solidFill>
                  <a:srgbClr val="003778"/>
                </a:solidFill>
                <a:latin typeface="Times New Roman" panose="02020603050405020304" pitchFamily="18" charset="0"/>
                <a:ea typeface="微软雅黑" panose="020B0503020204020204" pitchFamily="34" charset="-122"/>
              </a:rPr>
              <a:t>Model Assumptions</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grpSp>
        <p:nvGrpSpPr>
          <p:cNvPr id="10" name="组合 9"/>
          <p:cNvGrpSpPr/>
          <p:nvPr/>
        </p:nvGrpSpPr>
        <p:grpSpPr>
          <a:xfrm>
            <a:off x="955675" y="4513580"/>
            <a:ext cx="10441940" cy="491490"/>
            <a:chOff x="1504" y="2396"/>
            <a:chExt cx="16444" cy="774"/>
          </a:xfrm>
        </p:grpSpPr>
        <p:sp>
          <p:nvSpPr>
            <p:cNvPr id="11" name="矩形 10"/>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a:solidFill>
                    <a:schemeClr val="bg1"/>
                  </a:solidFill>
                  <a:latin typeface="Times New Roman" panose="02020603050405020304" pitchFamily="18" charset="0"/>
                  <a:ea typeface="微软雅黑 Light" panose="020B0502040204020203" charset="-122"/>
                  <a:cs typeface="+mn-ea"/>
                </a:rPr>
                <a:t>3</a:t>
              </a:r>
              <a:endParaRPr lang="en-US" altLang="zh-CN" sz="2600">
                <a:solidFill>
                  <a:schemeClr val="bg1"/>
                </a:solidFill>
                <a:latin typeface="Times New Roman" panose="02020603050405020304" pitchFamily="18" charset="0"/>
                <a:ea typeface="微软雅黑 Light" panose="020B0502040204020203" charset="-122"/>
                <a:cs typeface="+mn-ea"/>
              </a:endParaRPr>
            </a:p>
          </p:txBody>
        </p:sp>
        <p:cxnSp>
          <p:nvCxnSpPr>
            <p:cNvPr id="12" name="直接连接符 11"/>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The antibodies in the cured patients do not affect further infections.</a:t>
              </a:r>
              <a:endParaRPr lang="en-US" altLang="zh-CN" sz="2600">
                <a:latin typeface="Times New Roman" panose="02020603050405020304" pitchFamily="18" charset="0"/>
                <a:ea typeface="微软雅黑 Light" panose="020B0502040204020203" charset="-122"/>
                <a:cs typeface="+mn-ea"/>
              </a:endParaRPr>
            </a:p>
          </p:txBody>
        </p:sp>
      </p:grpSp>
      <p:grpSp>
        <p:nvGrpSpPr>
          <p:cNvPr id="14" name="组合 13"/>
          <p:cNvGrpSpPr/>
          <p:nvPr/>
        </p:nvGrpSpPr>
        <p:grpSpPr>
          <a:xfrm>
            <a:off x="955675" y="3183255"/>
            <a:ext cx="10441940" cy="491490"/>
            <a:chOff x="1504" y="2396"/>
            <a:chExt cx="16444" cy="774"/>
          </a:xfrm>
        </p:grpSpPr>
        <p:sp>
          <p:nvSpPr>
            <p:cNvPr id="15" name="矩形 14"/>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a:solidFill>
                    <a:schemeClr val="bg1"/>
                  </a:solidFill>
                  <a:latin typeface="Times New Roman" panose="02020603050405020304" pitchFamily="18" charset="0"/>
                  <a:ea typeface="微软雅黑 Light" panose="020B0502040204020203" charset="-122"/>
                  <a:cs typeface="+mn-ea"/>
                </a:rPr>
                <a:t>2</a:t>
              </a:r>
              <a:endParaRPr lang="en-US" altLang="zh-CN" sz="2600">
                <a:solidFill>
                  <a:schemeClr val="bg1"/>
                </a:solidFill>
                <a:latin typeface="Times New Roman" panose="02020603050405020304" pitchFamily="18" charset="0"/>
                <a:ea typeface="微软雅黑 Light" panose="020B0502040204020203" charset="-122"/>
                <a:cs typeface="+mn-ea"/>
              </a:endParaRPr>
            </a:p>
          </p:txBody>
        </p:sp>
        <p:cxnSp>
          <p:nvCxnSpPr>
            <p:cNvPr id="16" name="直接连接符 15"/>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sym typeface="+mn-ea"/>
                </a:rPr>
                <a:t>During the simulation period, mutations </a:t>
              </a:r>
              <a:r>
                <a:rPr lang="en-US" altLang="zh-CN" sz="2600">
                  <a:latin typeface="Times New Roman" panose="02020603050405020304" pitchFamily="18" charset="0"/>
                  <a:ea typeface="微软雅黑 Light" panose="020B0502040204020203" charset="-122"/>
                  <a:cs typeface="+mn-ea"/>
                  <a:sym typeface="+mn-ea"/>
                </a:rPr>
                <a:t>of the cornavirus did not occur.</a:t>
              </a:r>
              <a:endParaRPr lang="en-US" altLang="zh-CN" sz="2600">
                <a:latin typeface="Times New Roman" panose="02020603050405020304" pitchFamily="18" charset="0"/>
                <a:ea typeface="微软雅黑 Light" panose="020B0502040204020203" charset="-122"/>
                <a:cs typeface="+mn-ea"/>
              </a:endParaRPr>
            </a:p>
          </p:txBody>
        </p:sp>
      </p:grpSp>
      <p:grpSp>
        <p:nvGrpSpPr>
          <p:cNvPr id="18" name="组合 17"/>
          <p:cNvGrpSpPr/>
          <p:nvPr/>
        </p:nvGrpSpPr>
        <p:grpSpPr>
          <a:xfrm>
            <a:off x="955675" y="1852930"/>
            <a:ext cx="10441940" cy="491490"/>
            <a:chOff x="1504" y="2396"/>
            <a:chExt cx="16444" cy="774"/>
          </a:xfrm>
        </p:grpSpPr>
        <p:sp>
          <p:nvSpPr>
            <p:cNvPr id="19" name="矩形 18"/>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a:solidFill>
                    <a:schemeClr val="bg1"/>
                  </a:solidFill>
                  <a:latin typeface="Times New Roman" panose="02020603050405020304" pitchFamily="18" charset="0"/>
                  <a:ea typeface="微软雅黑 Light" panose="020B0502040204020203" charset="-122"/>
                  <a:cs typeface="+mn-ea"/>
                </a:rPr>
                <a:t>1</a:t>
              </a:r>
              <a:endParaRPr lang="en-US" altLang="zh-CN" sz="2600">
                <a:solidFill>
                  <a:schemeClr val="bg1"/>
                </a:solidFill>
                <a:latin typeface="Times New Roman" panose="02020603050405020304" pitchFamily="18" charset="0"/>
                <a:ea typeface="微软雅黑 Light" panose="020B0502040204020203" charset="-122"/>
                <a:cs typeface="+mn-ea"/>
              </a:endParaRPr>
            </a:p>
          </p:txBody>
        </p:sp>
        <p:cxnSp>
          <p:nvCxnSpPr>
            <p:cNvPr id="20" name="直接连接符 19"/>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sym typeface="+mn-ea"/>
                </a:rPr>
                <a:t>The serial interval of covid-19 keeps constant </a:t>
              </a:r>
              <a:endParaRPr lang="en-US" altLang="zh-CN" sz="2600">
                <a:latin typeface="Times New Roman" panose="02020603050405020304" pitchFamily="18" charset="0"/>
                <a:ea typeface="微软雅黑 Light" panose="020B0502040204020203" charset="-122"/>
                <a:cs typeface="+mn-ea"/>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The way to simulate the sampling effect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2" name="图片 1" descr="flowchart"/>
          <p:cNvPicPr>
            <a:picLocks noChangeAspect="1"/>
          </p:cNvPicPr>
          <p:nvPr/>
        </p:nvPicPr>
        <p:blipFill>
          <a:blip r:embed="rId2"/>
          <a:srcRect l="5275" t="1861" r="3351" b="56778"/>
          <a:stretch>
            <a:fillRect/>
          </a:stretch>
        </p:blipFill>
        <p:spPr>
          <a:xfrm>
            <a:off x="0" y="1214755"/>
            <a:ext cx="6373495" cy="4079240"/>
          </a:xfrm>
          <a:prstGeom prst="rect">
            <a:avLst/>
          </a:prstGeom>
        </p:spPr>
      </p:pic>
      <p:pic>
        <p:nvPicPr>
          <p:cNvPr id="3" name="图片 2" descr="flowchart"/>
          <p:cNvPicPr>
            <a:picLocks noChangeAspect="1"/>
          </p:cNvPicPr>
          <p:nvPr/>
        </p:nvPicPr>
        <p:blipFill>
          <a:blip r:embed="rId2"/>
          <a:srcRect l="11243" t="41019" r="955" b="5083"/>
          <a:stretch>
            <a:fillRect/>
          </a:stretch>
        </p:blipFill>
        <p:spPr>
          <a:xfrm>
            <a:off x="6357620" y="1009015"/>
            <a:ext cx="5741670" cy="4983480"/>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089275" y="5988050"/>
            <a:ext cx="632269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 4: the simulation process of the sampling effect</a:t>
            </a:r>
            <a:endParaRPr lang="en-US" altLang="zh-CN" sz="20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Study time span</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7" name="图片 6" descr="chart_13"/>
          <p:cNvPicPr>
            <a:picLocks noChangeAspect="1"/>
          </p:cNvPicPr>
          <p:nvPr/>
        </p:nvPicPr>
        <p:blipFill>
          <a:blip r:embed="rId2"/>
          <a:srcRect l="686" t="1815" r="25174"/>
          <a:stretch>
            <a:fillRect/>
          </a:stretch>
        </p:blipFill>
        <p:spPr>
          <a:xfrm>
            <a:off x="624205" y="880745"/>
            <a:ext cx="5218430" cy="5110480"/>
          </a:xfrm>
          <a:prstGeom prst="rect">
            <a:avLst/>
          </a:prstGeom>
        </p:spPr>
      </p:pic>
      <p:sp>
        <p:nvSpPr>
          <p:cNvPr id="10" name="文本框 9"/>
          <p:cNvSpPr txBox="1"/>
          <p:nvPr/>
        </p:nvSpPr>
        <p:spPr>
          <a:xfrm>
            <a:off x="496570" y="5961380"/>
            <a:ext cx="5608320" cy="398780"/>
          </a:xfrm>
          <a:prstGeom prst="rect">
            <a:avLst/>
          </a:prstGeom>
          <a:noFill/>
        </p:spPr>
        <p:txBody>
          <a:bodyPr wrap="square" rtlCol="0">
            <a:spAutoFit/>
          </a:bodyPr>
          <a:p>
            <a:pPr algn="l">
              <a:buClrTx/>
              <a:buSzTx/>
              <a:buFontTx/>
            </a:pPr>
            <a:r>
              <a:rPr lang="en-US" altLang="zh-CN" sz="2000">
                <a:latin typeface="Times New Roman" panose="02020603050405020304" pitchFamily="18" charset="0"/>
                <a:ea typeface="微软雅黑 Light" panose="020B0502040204020203" charset="-122"/>
                <a:cs typeface="+mn-ea"/>
              </a:rPr>
              <a:t>Figure 4:All data used from 31st Jan to 1st Oct 2020</a:t>
            </a:r>
            <a:endParaRPr lang="en-US" altLang="zh-CN" sz="20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dirty="0">
                <a:solidFill>
                  <a:srgbClr val="003778"/>
                </a:solidFill>
                <a:latin typeface="Times New Roman" panose="02020603050405020304" pitchFamily="18" charset="0"/>
                <a:ea typeface="微软雅黑" panose="020B0503020204020204" pitchFamily="34" charset="-122"/>
              </a:rPr>
              <a:t>Reference list</a:t>
            </a:r>
            <a:endParaRPr kumimoji="0" lang="zh-CN" altLang="en-US"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Thanks for your attention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sp>
        <p:nvSpPr>
          <p:cNvPr id="17" name="矩形 16"/>
          <p:cNvSpPr/>
          <p:nvPr/>
        </p:nvSpPr>
        <p:spPr>
          <a:xfrm>
            <a:off x="3047999" y="3667958"/>
            <a:ext cx="6096000" cy="1383665"/>
          </a:xfrm>
          <a:prstGeom prst="rect">
            <a:avLst/>
          </a:prstGeom>
        </p:spPr>
        <p:txBody>
          <a:bodyPr>
            <a:spAutoFit/>
          </a:bodyPr>
          <a:lstStyle/>
          <a:p>
            <a:pPr algn="ctr">
              <a:lnSpc>
                <a:spcPct val="150000"/>
              </a:lnSpc>
              <a:defRPr/>
            </a:pPr>
            <a:r>
              <a:rPr lang="en-US" altLang="zh-CN" sz="2800" dirty="0">
                <a:solidFill>
                  <a:schemeClr val="bg1"/>
                </a:solidFill>
                <a:latin typeface="Times New Roman" panose="02020603050405020304" pitchFamily="18" charset="0"/>
                <a:ea typeface="微软雅黑" panose="020B0503020204020204" pitchFamily="34" charset="-122"/>
              </a:rPr>
              <a:t>Presenter: LBDB3</a:t>
            </a:r>
            <a:endParaRPr lang="en-US" altLang="zh-CN" sz="2800" dirty="0">
              <a:solidFill>
                <a:schemeClr val="bg1"/>
              </a:solidFill>
              <a:latin typeface="Times New Roman" panose="02020603050405020304" pitchFamily="18" charset="0"/>
              <a:ea typeface="微软雅黑" panose="020B0503020204020204" pitchFamily="34" charset="-122"/>
            </a:endParaRPr>
          </a:p>
          <a:p>
            <a:pPr algn="ctr">
              <a:lnSpc>
                <a:spcPct val="150000"/>
              </a:lnSpc>
              <a:defRPr/>
            </a:pPr>
            <a:r>
              <a:rPr lang="en-US" altLang="zh-CN" sz="2800" dirty="0">
                <a:solidFill>
                  <a:schemeClr val="bg1"/>
                </a:solidFill>
                <a:latin typeface="Times New Roman" panose="02020603050405020304" pitchFamily="18" charset="0"/>
                <a:ea typeface="微软雅黑" panose="020B0503020204020204" pitchFamily="34" charset="-122"/>
              </a:rPr>
              <a:t>Date</a:t>
            </a:r>
            <a:r>
              <a:rPr lang="zh-CN" altLang="en-US" sz="2800" dirty="0">
                <a:solidFill>
                  <a:schemeClr val="bg1"/>
                </a:solidFill>
                <a:latin typeface="Times New Roman" panose="02020603050405020304" pitchFamily="18" charset="0"/>
                <a:ea typeface="微软雅黑" panose="020B0503020204020204" pitchFamily="34" charset="-122"/>
              </a:rPr>
              <a:t>：</a:t>
            </a:r>
            <a:r>
              <a:rPr lang="en-US" altLang="zh-CN" sz="2800" dirty="0">
                <a:solidFill>
                  <a:schemeClr val="bg1"/>
                </a:solidFill>
                <a:latin typeface="Times New Roman" panose="02020603050405020304" pitchFamily="18" charset="0"/>
                <a:ea typeface="微软雅黑" panose="020B0503020204020204" pitchFamily="34" charset="-122"/>
              </a:rPr>
              <a:t>10</a:t>
            </a:r>
            <a:r>
              <a:rPr lang="en-US" altLang="zh-CN" sz="2800" baseline="30000" dirty="0">
                <a:solidFill>
                  <a:schemeClr val="bg1"/>
                </a:solidFill>
                <a:latin typeface="Times New Roman" panose="02020603050405020304" pitchFamily="18" charset="0"/>
                <a:ea typeface="微软雅黑" panose="020B0503020204020204" pitchFamily="34" charset="-122"/>
              </a:rPr>
              <a:t>th</a:t>
            </a:r>
            <a:r>
              <a:rPr lang="en-US" altLang="zh-CN" sz="2800" dirty="0">
                <a:solidFill>
                  <a:schemeClr val="bg1"/>
                </a:solidFill>
                <a:latin typeface="Times New Roman" panose="02020603050405020304" pitchFamily="18" charset="0"/>
                <a:ea typeface="微软雅黑" panose="020B0503020204020204" pitchFamily="34" charset="-122"/>
              </a:rPr>
              <a:t> September 2021</a:t>
            </a:r>
            <a:endParaRPr lang="en-US" altLang="zh-CN" sz="2800" dirty="0">
              <a:solidFill>
                <a:schemeClr val="bg1"/>
              </a:solidFill>
              <a:latin typeface="Times New Roman" panose="02020603050405020304" pitchFamily="18" charset="0"/>
              <a:ea typeface="微软雅黑" panose="020B0503020204020204" pitchFamily="34" charset="-122"/>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Covid-19</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2" name="文本框 1"/>
          <p:cNvSpPr txBox="1"/>
          <p:nvPr/>
        </p:nvSpPr>
        <p:spPr>
          <a:xfrm>
            <a:off x="967740" y="5694680"/>
            <a:ext cx="4311015" cy="706755"/>
          </a:xfrm>
          <a:prstGeom prst="rect">
            <a:avLst/>
          </a:prstGeom>
          <a:noFill/>
        </p:spPr>
        <p:txBody>
          <a:bodyPr wrap="square" rtlCol="0">
            <a:spAutoFit/>
          </a:bodyPr>
          <a:lstStyle/>
          <a:p>
            <a:r>
              <a:rPr lang="en-US" altLang="zh-CN" sz="2000">
                <a:latin typeface="Times New Roman" panose="02020603050405020304" pitchFamily="18" charset="0"/>
              </a:rPr>
              <a:t>Figure1: Molecular Architecture of the SARS-CoV-2 Virus (Yao et al. 2020)</a:t>
            </a:r>
            <a:endParaRPr lang="en-US" altLang="zh-CN" sz="2000">
              <a:latin typeface="Times New Roman" panose="02020603050405020304" pitchFamily="18" charset="0"/>
            </a:endParaRPr>
          </a:p>
        </p:txBody>
      </p:sp>
      <p:sp>
        <p:nvSpPr>
          <p:cNvPr id="15" name="文本框 14"/>
          <p:cNvSpPr txBox="1"/>
          <p:nvPr/>
        </p:nvSpPr>
        <p:spPr>
          <a:xfrm>
            <a:off x="6212840" y="1096010"/>
            <a:ext cx="5837555" cy="4599940"/>
          </a:xfrm>
          <a:prstGeom prst="rect">
            <a:avLst/>
          </a:prstGeom>
          <a:noFill/>
        </p:spPr>
        <p:txBody>
          <a:bodyPr wrap="square" lIns="0" rtlCol="0">
            <a:spAutoFit/>
          </a:bodyPr>
          <a:lstStyle/>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In the end of 2019, the new </a:t>
            </a:r>
            <a:r>
              <a:rPr lang="en-US" altLang="zh-CN" sz="3200" b="1">
                <a:solidFill>
                  <a:srgbClr val="042C5D"/>
                </a:solidFill>
                <a:latin typeface="Times New Roman" panose="02020603050405020304" pitchFamily="18" charset="0"/>
                <a:ea typeface="微软雅黑 Light" panose="020B0502040204020203" charset="-122"/>
                <a:cs typeface="+mn-ea"/>
                <a:sym typeface="+mn-lt"/>
              </a:rPr>
              <a:t>coronavirus</a:t>
            </a:r>
            <a:r>
              <a:rPr lang="en-US" altLang="zh-CN" sz="3200">
                <a:solidFill>
                  <a:srgbClr val="000000"/>
                </a:solidFill>
                <a:latin typeface="Times New Roman" panose="02020603050405020304" pitchFamily="18" charset="0"/>
                <a:ea typeface="微软雅黑 Light" panose="020B0502040204020203" charset="-122"/>
                <a:cs typeface="+mn-ea"/>
                <a:sym typeface="+mn-lt"/>
              </a:rPr>
              <a:t>, severe acute respiratory syndrome coronavirus 2 (SARS-CoV-2), outbroke in China and soon all countries (North Korean is unknown) suffer from this new diseases.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This coronavirus disease is named after : COVID-19.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4" name="图片 3" descr="fx1"/>
          <p:cNvPicPr>
            <a:picLocks noChangeAspect="1"/>
          </p:cNvPicPr>
          <p:nvPr/>
        </p:nvPicPr>
        <p:blipFill>
          <a:blip r:embed="rId2"/>
          <a:srcRect t="2907"/>
          <a:stretch>
            <a:fillRect/>
          </a:stretch>
        </p:blipFill>
        <p:spPr>
          <a:xfrm>
            <a:off x="601980" y="954405"/>
            <a:ext cx="4806315" cy="46666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40" name="组合 39"/>
          <p:cNvGrpSpPr/>
          <p:nvPr/>
        </p:nvGrpSpPr>
        <p:grpSpPr>
          <a:xfrm>
            <a:off x="-1165119" y="373714"/>
            <a:ext cx="12967447" cy="6046713"/>
            <a:chOff x="-1208363" y="304007"/>
            <a:chExt cx="12967447" cy="6046713"/>
          </a:xfrm>
        </p:grpSpPr>
        <p:grpSp>
          <p:nvGrpSpPr>
            <p:cNvPr id="41" name="组合 40"/>
            <p:cNvGrpSpPr/>
            <p:nvPr/>
          </p:nvGrpSpPr>
          <p:grpSpPr>
            <a:xfrm>
              <a:off x="4537276" y="304007"/>
              <a:ext cx="7221808" cy="6046713"/>
              <a:chOff x="4537276" y="304007"/>
              <a:chExt cx="7221808" cy="6046713"/>
            </a:xfrm>
          </p:grpSpPr>
          <p:sp>
            <p:nvSpPr>
              <p:cNvPr id="46" name="矩形 45"/>
              <p:cNvSpPr/>
              <p:nvPr/>
            </p:nvSpPr>
            <p:spPr>
              <a:xfrm>
                <a:off x="4808004" y="304007"/>
                <a:ext cx="6951080" cy="5816920"/>
              </a:xfrm>
              <a:prstGeom prst="rect">
                <a:avLst/>
              </a:prstGeom>
              <a:noFill/>
              <a:ln w="28575" cap="flat" cmpd="sng" algn="ctr">
                <a:gradFill>
                  <a:gsLst>
                    <a:gs pos="57580">
                      <a:srgbClr val="175091"/>
                    </a:gs>
                    <a:gs pos="16000">
                      <a:srgbClr val="042C5D"/>
                    </a:gs>
                    <a:gs pos="100000">
                      <a:schemeClr val="accent1">
                        <a:lumMod val="20000"/>
                        <a:lumOff val="80000"/>
                      </a:schemeClr>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47" name="矩形 46"/>
              <p:cNvSpPr/>
              <p:nvPr/>
            </p:nvSpPr>
            <p:spPr>
              <a:xfrm>
                <a:off x="4537276" y="507920"/>
                <a:ext cx="6974856" cy="5842800"/>
              </a:xfrm>
              <a:prstGeom prst="rect">
                <a:avLst/>
              </a:prstGeom>
              <a:solidFill>
                <a:srgbClr val="FFFFFF"/>
              </a:solidFill>
              <a:ln w="12700" cap="flat" cmpd="sng" algn="ctr">
                <a:noFill/>
                <a:prstDash val="solid"/>
                <a:miter lim="800000"/>
              </a:ln>
              <a:effectLst>
                <a:outerShdw blurRad="63500" dist="38100" sx="101000" sy="101000" algn="ctr" rotWithShape="0">
                  <a:srgbClr val="056CC9">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42" name="组合 41"/>
            <p:cNvGrpSpPr/>
            <p:nvPr/>
          </p:nvGrpSpPr>
          <p:grpSpPr>
            <a:xfrm>
              <a:off x="-1208363" y="507920"/>
              <a:ext cx="8583726" cy="5842161"/>
              <a:chOff x="-1208363" y="507920"/>
              <a:chExt cx="8583726" cy="5842161"/>
            </a:xfrm>
          </p:grpSpPr>
          <p:sp>
            <p:nvSpPr>
              <p:cNvPr id="43" name="矩形 42"/>
              <p:cNvSpPr/>
              <p:nvPr/>
            </p:nvSpPr>
            <p:spPr>
              <a:xfrm>
                <a:off x="660400" y="507920"/>
                <a:ext cx="3876876" cy="5842161"/>
              </a:xfrm>
              <a:prstGeom prst="rect">
                <a:avLst/>
              </a:prstGeom>
              <a:gradFill flip="none" rotWithShape="1">
                <a:gsLst>
                  <a:gs pos="76000">
                    <a:schemeClr val="accent5">
                      <a:lumMod val="75000"/>
                    </a:schemeClr>
                  </a:gs>
                  <a:gs pos="22000">
                    <a:srgbClr val="042C5D"/>
                  </a:gs>
                  <a:gs pos="100000">
                    <a:srgbClr val="042C5D"/>
                  </a:gs>
                </a:gsLst>
                <a:lin ang="18900000" scaled="1"/>
                <a:tileRect/>
              </a:gradFill>
              <a:ln w="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pic>
            <p:nvPicPr>
              <p:cNvPr id="44" name="图片 43" descr="图片包含 户外艺术系列, 蜂巢&#10;&#10;自动生成的说明"/>
              <p:cNvPicPr>
                <a:picLocks noChangeAspect="1"/>
              </p:cNvPicPr>
              <p:nvPr/>
            </p:nvPicPr>
            <p:blipFill rotWithShape="1">
              <a:blip r:embed="rId1">
                <a:alphaModFix amt="68000"/>
                <a:biLevel thresh="25000"/>
                <a:extLst>
                  <a:ext uri="{28A0092B-C50C-407E-A947-70E740481C1C}">
                    <a14:useLocalDpi xmlns:a14="http://schemas.microsoft.com/office/drawing/2010/main" val="0"/>
                  </a:ext>
                </a:extLst>
              </a:blip>
              <a:srcRect l="49480" t="-1057" r="31532" b="27609"/>
              <a:stretch>
                <a:fillRect/>
              </a:stretch>
            </p:blipFill>
            <p:spPr>
              <a:xfrm>
                <a:off x="660400" y="690560"/>
                <a:ext cx="3876876" cy="5652626"/>
              </a:xfrm>
              <a:prstGeom prst="rect">
                <a:avLst/>
              </a:prstGeom>
            </p:spPr>
          </p:pic>
          <p:sp>
            <p:nvSpPr>
              <p:cNvPr id="45" name="任意多边形: 形状 44"/>
              <p:cNvSpPr/>
              <p:nvPr/>
            </p:nvSpPr>
            <p:spPr>
              <a:xfrm rot="3183838">
                <a:off x="1863552" y="-1181094"/>
                <a:ext cx="2439895" cy="8583726"/>
              </a:xfrm>
              <a:custGeom>
                <a:avLst/>
                <a:gdLst>
                  <a:gd name="connsiteX0" fmla="*/ 728588 w 2354019"/>
                  <a:gd name="connsiteY0" fmla="*/ 0 h 8596875"/>
                  <a:gd name="connsiteX1" fmla="*/ 2354019 w 2354019"/>
                  <a:gd name="connsiteY1" fmla="*/ 8542870 h 8596875"/>
                  <a:gd name="connsiteX2" fmla="*/ 2323744 w 2354019"/>
                  <a:gd name="connsiteY2" fmla="*/ 8596875 h 8596875"/>
                  <a:gd name="connsiteX3" fmla="*/ 0 w 2354019"/>
                  <a:gd name="connsiteY3" fmla="*/ 6848763 h 8596875"/>
                  <a:gd name="connsiteX4" fmla="*/ 0 w 2354019"/>
                  <a:gd name="connsiteY4" fmla="*/ 1299685 h 859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019" h="8596875">
                    <a:moveTo>
                      <a:pt x="728588" y="0"/>
                    </a:moveTo>
                    <a:lnTo>
                      <a:pt x="2354019" y="8542870"/>
                    </a:lnTo>
                    <a:lnTo>
                      <a:pt x="2323744" y="8596875"/>
                    </a:lnTo>
                    <a:lnTo>
                      <a:pt x="0" y="6848763"/>
                    </a:lnTo>
                    <a:lnTo>
                      <a:pt x="0" y="1299685"/>
                    </a:lnTo>
                    <a:close/>
                  </a:path>
                </a:pathLst>
              </a:custGeom>
              <a:solidFill>
                <a:srgbClr val="FFFFFF">
                  <a:alpha val="19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grpSp>
        <p:nvGrpSpPr>
          <p:cNvPr id="49" name="组合 48"/>
          <p:cNvGrpSpPr/>
          <p:nvPr/>
        </p:nvGrpSpPr>
        <p:grpSpPr>
          <a:xfrm>
            <a:off x="1229859" y="2633113"/>
            <a:ext cx="2587299" cy="1381597"/>
            <a:chOff x="1229859" y="2633113"/>
            <a:chExt cx="2587299" cy="1381597"/>
          </a:xfrm>
        </p:grpSpPr>
        <p:sp>
          <p:nvSpPr>
            <p:cNvPr id="51" name="文本框 50"/>
            <p:cNvSpPr txBox="1"/>
            <p:nvPr/>
          </p:nvSpPr>
          <p:spPr>
            <a:xfrm>
              <a:off x="1229859" y="2783749"/>
              <a:ext cx="2587299" cy="1015663"/>
            </a:xfrm>
            <a:prstGeom prst="rect">
              <a:avLst/>
            </a:prstGeom>
            <a:noFill/>
          </p:spPr>
          <p:txBody>
            <a:bodyPr wrap="square" l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Outline</a:t>
              </a:r>
              <a:endParaRPr kumimoji="0" lang="zh-CN" altLang="en-US"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cxnSp>
          <p:nvCxnSpPr>
            <p:cNvPr id="52" name="直接连接符 51"/>
            <p:cNvCxnSpPr/>
            <p:nvPr/>
          </p:nvCxnSpPr>
          <p:spPr>
            <a:xfrm>
              <a:off x="1425780" y="2633113"/>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cxnSp>
          <p:nvCxnSpPr>
            <p:cNvPr id="53" name="直接连接符 52"/>
            <p:cNvCxnSpPr/>
            <p:nvPr/>
          </p:nvCxnSpPr>
          <p:spPr>
            <a:xfrm>
              <a:off x="1425780" y="4014710"/>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grpSp>
      <p:grpSp>
        <p:nvGrpSpPr>
          <p:cNvPr id="54" name="组合 53"/>
          <p:cNvGrpSpPr/>
          <p:nvPr/>
        </p:nvGrpSpPr>
        <p:grpSpPr>
          <a:xfrm>
            <a:off x="6025111" y="1172083"/>
            <a:ext cx="4556760" cy="4566927"/>
            <a:chOff x="6025111" y="1199105"/>
            <a:chExt cx="4556760" cy="4566927"/>
          </a:xfrm>
        </p:grpSpPr>
        <p:grpSp>
          <p:nvGrpSpPr>
            <p:cNvPr id="55" name="组合 54"/>
            <p:cNvGrpSpPr/>
            <p:nvPr/>
          </p:nvGrpSpPr>
          <p:grpSpPr>
            <a:xfrm>
              <a:off x="6030509" y="1199105"/>
              <a:ext cx="4458675" cy="646331"/>
              <a:chOff x="6030509" y="1199105"/>
              <a:chExt cx="4458675" cy="646331"/>
            </a:xfrm>
          </p:grpSpPr>
          <p:sp>
            <p:nvSpPr>
              <p:cNvPr id="72" name="文本框 71"/>
              <p:cNvSpPr txBox="1"/>
              <p:nvPr/>
            </p:nvSpPr>
            <p:spPr>
              <a:xfrm>
                <a:off x="6030509" y="1199105"/>
                <a:ext cx="103632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01</a:t>
                </a:r>
                <a:endParaRPr kumimoji="0" lang="zh-CN" altLang="en-US"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3" name="文本框 72"/>
              <p:cNvSpPr txBox="1"/>
              <p:nvPr/>
            </p:nvSpPr>
            <p:spPr>
              <a:xfrm>
                <a:off x="6968744" y="1290926"/>
                <a:ext cx="352044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Introduction</a:t>
                </a:r>
                <a:endParaRPr kumimoji="0" lang="zh-CN" altLang="en-US"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56" name="组合 55"/>
            <p:cNvGrpSpPr/>
            <p:nvPr/>
          </p:nvGrpSpPr>
          <p:grpSpPr>
            <a:xfrm>
              <a:off x="6025111" y="2451488"/>
              <a:ext cx="4556760" cy="986973"/>
              <a:chOff x="6025111" y="1445348"/>
              <a:chExt cx="4556760" cy="986973"/>
            </a:xfrm>
          </p:grpSpPr>
          <p:sp>
            <p:nvSpPr>
              <p:cNvPr id="69" name="文本框 68"/>
              <p:cNvSpPr txBox="1"/>
              <p:nvPr/>
            </p:nvSpPr>
            <p:spPr>
              <a:xfrm>
                <a:off x="6025111" y="1445348"/>
                <a:ext cx="1036320" cy="646331"/>
              </a:xfrm>
              <a:prstGeom prst="rect">
                <a:avLst/>
              </a:prstGeom>
              <a:noFill/>
            </p:spPr>
            <p:txBody>
              <a:bodyPr wrap="square" rtlCol="0">
                <a:spAutoFit/>
              </a:bodyPr>
              <a:lstStyle/>
              <a:p>
                <a:pPr algn="ct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02</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0" name="文本框 69"/>
              <p:cNvSpPr txBox="1"/>
              <p:nvPr/>
            </p:nvSpPr>
            <p:spPr>
              <a:xfrm>
                <a:off x="7061431" y="1478214"/>
                <a:ext cx="3520440" cy="954107"/>
              </a:xfrm>
              <a:prstGeom prst="rect">
                <a:avLst/>
              </a:prstGeom>
              <a:noFill/>
            </p:spPr>
            <p:txBody>
              <a:bodyPr wrap="square" rtlCol="0">
                <a:spAutoFit/>
              </a:bodyPr>
              <a:lstStyle/>
              <a:p>
                <a:pPr lvl="0">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The regularity of the infection</a:t>
                </a:r>
                <a:endParaRPr lang="zh-CN" altLang="en-US" sz="2800" b="1" i="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sp>
          <p:nvSpPr>
            <p:cNvPr id="66" name="文本框 65"/>
            <p:cNvSpPr txBox="1"/>
            <p:nvPr/>
          </p:nvSpPr>
          <p:spPr>
            <a:xfrm>
              <a:off x="6025111" y="3718566"/>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03</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nvGrpSpPr>
            <p:cNvPr id="59" name="组合 58"/>
            <p:cNvGrpSpPr/>
            <p:nvPr/>
          </p:nvGrpSpPr>
          <p:grpSpPr>
            <a:xfrm>
              <a:off x="6025111" y="5119701"/>
              <a:ext cx="4556760" cy="646331"/>
              <a:chOff x="6025111" y="1095141"/>
              <a:chExt cx="4556760" cy="646331"/>
            </a:xfrm>
          </p:grpSpPr>
          <p:sp>
            <p:nvSpPr>
              <p:cNvPr id="60" name="文本框 59"/>
              <p:cNvSpPr txBox="1"/>
              <p:nvPr/>
            </p:nvSpPr>
            <p:spPr>
              <a:xfrm>
                <a:off x="6025111" y="1095141"/>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04</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61" name="文本框 60"/>
              <p:cNvSpPr txBox="1"/>
              <p:nvPr/>
            </p:nvSpPr>
            <p:spPr>
              <a:xfrm>
                <a:off x="7061431" y="1184700"/>
                <a:ext cx="3520440" cy="52322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Conclusion</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pic>
        <p:nvPicPr>
          <p:cNvPr id="75" name="图片占位符 4"/>
          <p:cNvPicPr>
            <a:picLocks noChangeAspect="1"/>
          </p:cNvPicPr>
          <p:nvPr/>
        </p:nvPicPr>
        <p:blipFill rotWithShape="1">
          <a:blip r:embed="rId2">
            <a:alphaModFix amt="19000"/>
            <a:biLevel thresh="25000"/>
            <a:extLst>
              <a:ext uri="{28A0092B-C50C-407E-A947-70E740481C1C}">
                <a14:useLocalDpi xmlns:a14="http://schemas.microsoft.com/office/drawing/2010/main" val="0"/>
              </a:ext>
            </a:extLst>
          </a:blip>
          <a:srcRect l="21882" t="17372" r="32727" b="62112"/>
          <a:stretch>
            <a:fillRect/>
          </a:stretch>
        </p:blipFill>
        <p:spPr>
          <a:xfrm rot="278692" flipV="1">
            <a:off x="446025" y="740205"/>
            <a:ext cx="2328209" cy="1486200"/>
          </a:xfrm>
          <a:prstGeom prst="rect">
            <a:avLst/>
          </a:prstGeom>
        </p:spPr>
      </p:pic>
      <p:sp>
        <p:nvSpPr>
          <p:cNvPr id="48" name="文本框 47"/>
          <p:cNvSpPr txBox="1"/>
          <p:nvPr/>
        </p:nvSpPr>
        <p:spPr>
          <a:xfrm>
            <a:off x="7061431" y="3753099"/>
            <a:ext cx="3520440" cy="954107"/>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Precautionary measures</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Thesis statement</a:t>
            </a:r>
            <a:endParaRPr kumimoji="0" lang="zh-CN" altLang="en-US"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15" name="文本框 14"/>
          <p:cNvSpPr txBox="1"/>
          <p:nvPr/>
        </p:nvSpPr>
        <p:spPr>
          <a:xfrm>
            <a:off x="601980" y="2046605"/>
            <a:ext cx="10991850" cy="3538220"/>
          </a:xfrm>
          <a:prstGeom prst="rect">
            <a:avLst/>
          </a:prstGeom>
          <a:noFill/>
        </p:spPr>
        <p:txBody>
          <a:bodyPr wrap="square" lIns="0" rtlCol="0">
            <a:spAutoFit/>
          </a:bodyPr>
          <a:lstStyle/>
          <a:p>
            <a:pPr algn="l">
              <a:spcAft>
                <a:spcPts val="600"/>
              </a:spcAft>
            </a:pPr>
            <a:r>
              <a:rPr lang="en-US" altLang="zh-CN" sz="3200" dirty="0">
                <a:solidFill>
                  <a:srgbClr val="000000"/>
                </a:solidFill>
                <a:latin typeface="Times New Roman" panose="02020603050405020304" pitchFamily="18" charset="0"/>
                <a:ea typeface="微软雅黑 Light" panose="020B0502040204020203" charset="-122"/>
                <a:cs typeface="+mn-ea"/>
                <a:sym typeface="+mn-lt"/>
              </a:rPr>
              <a:t>Although the daily increasing cases reported by the UK government are always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due to the limitation of test ability and some testing policies, the</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 with some ups and downs</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and reached 23.77% with 95% Confident Interval of (8.81%, 66.64%) before the 1st October 2020, when is the last of the study span of this thesis.</a:t>
            </a:r>
            <a:endParaRPr lang="en-US" altLang="zh-CN" sz="3200" dirty="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Introduction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Basic Reproduction Number (R</a:t>
            </a:r>
            <a:r>
              <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 </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8014335" y="954405"/>
            <a:ext cx="3806190" cy="5061585"/>
          </a:xfrm>
          <a:prstGeom prst="rect">
            <a:avLst/>
          </a:prstGeom>
          <a:noFill/>
        </p:spPr>
        <p:txBody>
          <a:bodyPr wrap="square" lIns="0" rtlCol="0">
            <a:spAutoFit/>
          </a:bodyPr>
          <a:p>
            <a:pPr>
              <a:spcAft>
                <a:spcPts val="600"/>
              </a:spcAft>
            </a:pPr>
            <a:r>
              <a:rPr lang="en-US" altLang="zh-CN" sz="2800">
                <a:latin typeface="Times New Roman" panose="02020603050405020304" pitchFamily="18" charset="0"/>
                <a:ea typeface="微软雅黑 Light" panose="020B0502040204020203" charset="-122"/>
                <a:cs typeface="+mn-ea"/>
                <a:sym typeface="+mn-lt"/>
              </a:rPr>
              <a:t>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represents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sz="2800">
                <a:latin typeface="Times New Roman" panose="02020603050405020304" pitchFamily="18" charset="0"/>
                <a:ea typeface="微软雅黑 Light" panose="020B0502040204020203" charset="-122"/>
                <a:cs typeface="+mn-ea"/>
                <a:sym typeface="+mn-lt"/>
              </a:rPr>
              <a:t> </a:t>
            </a:r>
            <a:endParaRPr lang="en-US" altLang="zh-CN" sz="2800">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(Flaxmanet al., 2020)</a:t>
            </a:r>
            <a:endParaRPr lang="en-US" altLang="zh-CN" sz="2800">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indicates</a:t>
            </a:r>
            <a:r>
              <a:rPr lang="en-US" altLang="zh-CN" sz="2800" b="1">
                <a:solidFill>
                  <a:srgbClr val="175091"/>
                </a:solidFill>
                <a:latin typeface="Times New Roman" panose="02020603050405020304" pitchFamily="18" charset="0"/>
                <a:ea typeface="微软雅黑 Light" panose="020B0502040204020203" charset="-122"/>
                <a:cs typeface="+mn-ea"/>
                <a:sym typeface="+mn-lt"/>
              </a:rPr>
              <a:t> the direction of change.</a:t>
            </a:r>
            <a:endParaRPr lang="en-US" altLang="zh-CN" sz="2800" b="1">
              <a:solidFill>
                <a:srgbClr val="175091"/>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However, 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alone does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not indicate how quickly </a:t>
            </a:r>
            <a:r>
              <a:rPr lang="en-US" altLang="zh-CN" sz="2800">
                <a:latin typeface="Times New Roman" panose="02020603050405020304" pitchFamily="18" charset="0"/>
                <a:ea typeface="微软雅黑 Light" panose="020B0502040204020203" charset="-122"/>
                <a:cs typeface="+mn-ea"/>
                <a:sym typeface="+mn-lt"/>
              </a:rPr>
              <a:t>an epidemic is changing.</a:t>
            </a:r>
            <a:endParaRPr lang="en-US" altLang="zh-CN" sz="2800">
              <a:latin typeface="Times New Roman" panose="02020603050405020304" pitchFamily="18" charset="0"/>
              <a:ea typeface="微软雅黑 Light" panose="020B0502040204020203" charset="-122"/>
              <a:cs typeface="+mn-ea"/>
              <a:sym typeface="+mn-lt"/>
            </a:endParaRPr>
          </a:p>
        </p:txBody>
      </p:sp>
      <p:pic>
        <p:nvPicPr>
          <p:cNvPr id="6" name="图片 5" descr="m_jit200015f1"/>
          <p:cNvPicPr>
            <a:picLocks noChangeAspect="1"/>
          </p:cNvPicPr>
          <p:nvPr/>
        </p:nvPicPr>
        <p:blipFill>
          <a:blip r:embed="rId2"/>
          <a:srcRect l="942" t="8041" r="942"/>
          <a:stretch>
            <a:fillRect/>
          </a:stretch>
        </p:blipFill>
        <p:spPr>
          <a:xfrm>
            <a:off x="656590" y="961390"/>
            <a:ext cx="7186930" cy="5022850"/>
          </a:xfrm>
          <a:prstGeom prst="rect">
            <a:avLst/>
          </a:prstGeom>
        </p:spPr>
      </p:pic>
      <p:sp>
        <p:nvSpPr>
          <p:cNvPr id="7" name="文本框 6"/>
          <p:cNvSpPr txBox="1"/>
          <p:nvPr/>
        </p:nvSpPr>
        <p:spPr>
          <a:xfrm>
            <a:off x="1162050" y="5991860"/>
            <a:ext cx="617664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Figure2: The diagrammatic sketch of the R</a:t>
            </a:r>
            <a:r>
              <a:rPr lang="en-US" altLang="zh-CN" sz="2000" baseline="-25000">
                <a:latin typeface="Times New Roman" panose="02020603050405020304" pitchFamily="18" charset="0"/>
                <a:ea typeface="微软雅黑 Light" panose="020B0502040204020203" charset="-122"/>
                <a:cs typeface="+mn-ea"/>
              </a:rPr>
              <a:t>t</a:t>
            </a:r>
            <a:r>
              <a:rPr lang="en-US" altLang="zh-CN" sz="2000">
                <a:latin typeface="Times New Roman" panose="02020603050405020304" pitchFamily="18" charset="0"/>
                <a:ea typeface="微软雅黑 Light" panose="020B0502040204020203" charset="-122"/>
                <a:cs typeface="+mn-ea"/>
              </a:rPr>
              <a:t> (Thomas 2020)</a:t>
            </a:r>
            <a:endParaRPr lang="en-US" altLang="zh-CN" sz="20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Non-Pharmaceutical Intervention (NPI)</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5290185" y="1125855"/>
            <a:ext cx="6320790" cy="5015865"/>
          </a:xfrm>
          <a:prstGeom prst="rect">
            <a:avLst/>
          </a:prstGeom>
          <a:noFill/>
        </p:spPr>
        <p:txBody>
          <a:bodyPr wrap="square" lIns="0" rtlCol="0">
            <a:spAutoFit/>
          </a:bodyPr>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The study span of this thesis is from 1st Frbrurary to 1st October 2020, before the first vaccine has been injected in the UK. Hence at that time</a:t>
            </a:r>
            <a:r>
              <a:rPr lang="en-US" altLang="zh-CN" sz="3200">
                <a:solidFill>
                  <a:srgbClr val="175091"/>
                </a:solidFill>
                <a:latin typeface="Times New Roman" panose="02020603050405020304" pitchFamily="18" charset="0"/>
                <a:ea typeface="微软雅黑 Light" panose="020B0502040204020203" charset="-122"/>
                <a:cs typeface="+mn-ea"/>
                <a:sym typeface="+mn-lt"/>
              </a:rPr>
              <a:t> </a:t>
            </a:r>
            <a:r>
              <a:rPr lang="en-US" altLang="zh-CN" sz="3200"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sz="3200">
                <a:solidFill>
                  <a:srgbClr val="042C5D"/>
                </a:solidFill>
                <a:latin typeface="Times New Roman" panose="02020603050405020304" pitchFamily="18" charset="0"/>
                <a:ea typeface="微软雅黑 Light" panose="020B0502040204020203" charset="-122"/>
                <a:cs typeface="+mn-ea"/>
                <a:sym typeface="+mn-lt"/>
              </a:rPr>
              <a:t> by deceasing the R</a:t>
            </a:r>
            <a:r>
              <a:rPr lang="en-US" altLang="zh-CN" sz="3200" baseline="-25000">
                <a:solidFill>
                  <a:srgbClr val="042C5D"/>
                </a:solidFill>
                <a:latin typeface="Times New Roman" panose="02020603050405020304" pitchFamily="18" charset="0"/>
                <a:ea typeface="微软雅黑 Light" panose="020B0502040204020203" charset="-122"/>
                <a:cs typeface="+mn-ea"/>
                <a:sym typeface="+mn-lt"/>
              </a:rPr>
              <a:t>t</a:t>
            </a:r>
            <a:r>
              <a:rPr lang="en-US" altLang="zh-CN" sz="3200">
                <a:solidFill>
                  <a:srgbClr val="000000"/>
                </a:solidFill>
                <a:latin typeface="Times New Roman" panose="02020603050405020304" pitchFamily="18" charset="0"/>
                <a:ea typeface="微软雅黑 Light" panose="020B0502040204020203" charset="-122"/>
                <a:cs typeface="+mn-ea"/>
                <a:sym typeface="+mn-lt"/>
              </a:rPr>
              <a:t>. However, there are many people in the UK </a:t>
            </a:r>
            <a:r>
              <a:rPr lang="en-US" altLang="zh-CN" sz="3200"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sz="3200">
                <a:solidFill>
                  <a:srgbClr val="000000"/>
                </a:solidFill>
                <a:latin typeface="Times New Roman" panose="02020603050405020304" pitchFamily="18" charset="0"/>
                <a:ea typeface="微软雅黑 Light" panose="020B0502040204020203" charset="-122"/>
                <a:cs typeface="+mn-ea"/>
                <a:sym typeface="+mn-lt"/>
              </a:rPr>
              <a:t> policies becasuse of the freedom.</a:t>
            </a:r>
            <a:endParaRPr lang="zh-CN" altLang="en-US"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4" name="图片 3" descr="uk-covid-vaccine-1"/>
          <p:cNvPicPr>
            <a:picLocks noChangeAspect="1"/>
          </p:cNvPicPr>
          <p:nvPr/>
        </p:nvPicPr>
        <p:blipFill>
          <a:blip r:embed="rId2"/>
          <a:srcRect l="52524" t="9398" b="7833"/>
          <a:stretch>
            <a:fillRect/>
          </a:stretch>
        </p:blipFill>
        <p:spPr>
          <a:xfrm>
            <a:off x="991235" y="1096010"/>
            <a:ext cx="3762375" cy="49199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Waves of the epdemic</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2" name="图片 1" descr="chart_12"/>
          <p:cNvPicPr>
            <a:picLocks noChangeAspect="1"/>
          </p:cNvPicPr>
          <p:nvPr/>
        </p:nvPicPr>
        <p:blipFill>
          <a:blip r:embed="rId2"/>
          <a:srcRect l="2705" r="11828"/>
          <a:stretch>
            <a:fillRect/>
          </a:stretch>
        </p:blipFill>
        <p:spPr>
          <a:xfrm>
            <a:off x="666750" y="954405"/>
            <a:ext cx="4125595" cy="4585970"/>
          </a:xfrm>
          <a:prstGeom prst="rect">
            <a:avLst/>
          </a:prstGeom>
        </p:spPr>
      </p:pic>
      <p:pic>
        <p:nvPicPr>
          <p:cNvPr id="3" name="图片 2" descr="chart_12"/>
          <p:cNvPicPr>
            <a:picLocks noChangeAspect="1"/>
          </p:cNvPicPr>
          <p:nvPr/>
        </p:nvPicPr>
        <p:blipFill>
          <a:blip r:embed="rId2"/>
          <a:srcRect l="88460" t="37000" r="897" b="47463"/>
          <a:stretch>
            <a:fillRect/>
          </a:stretch>
        </p:blipFill>
        <p:spPr>
          <a:xfrm>
            <a:off x="5181600" y="954405"/>
            <a:ext cx="923290" cy="1280795"/>
          </a:xfrm>
          <a:prstGeom prst="rect">
            <a:avLst/>
          </a:prstGeom>
        </p:spPr>
      </p:pic>
      <p:sp>
        <p:nvSpPr>
          <p:cNvPr id="4" name="文本框 3"/>
          <p:cNvSpPr txBox="1"/>
          <p:nvPr/>
        </p:nvSpPr>
        <p:spPr>
          <a:xfrm>
            <a:off x="495935" y="5687695"/>
            <a:ext cx="5608320" cy="706755"/>
          </a:xfrm>
          <a:prstGeom prst="rect">
            <a:avLst/>
          </a:prstGeom>
          <a:noFill/>
        </p:spPr>
        <p:txBody>
          <a:bodyPr wrap="square" rtlCol="0">
            <a:spAutoFit/>
          </a:bodyPr>
          <a:p>
            <a:pPr algn="l">
              <a:buClrTx/>
              <a:buSzTx/>
              <a:buFontTx/>
            </a:pPr>
            <a:r>
              <a:rPr lang="en-US" altLang="zh-CN" sz="2000">
                <a:latin typeface="Times New Roman" panose="02020603050405020304" pitchFamily="18" charset="0"/>
                <a:ea typeface="微软雅黑 Light" panose="020B0502040204020203" charset="-122"/>
                <a:cs typeface="+mn-ea"/>
              </a:rPr>
              <a:t>Figure 3:The daily increasing cases, deaths and in mechanical ventilation beds</a:t>
            </a:r>
            <a:endParaRPr lang="en-US" altLang="zh-CN" sz="2000">
              <a:latin typeface="Times New Roman" panose="02020603050405020304" pitchFamily="18" charset="0"/>
              <a:ea typeface="微软雅黑 Light" panose="020B0502040204020203" charset="-122"/>
              <a:cs typeface="+mn-ea"/>
            </a:endParaRPr>
          </a:p>
        </p:txBody>
      </p:sp>
      <p:sp>
        <p:nvSpPr>
          <p:cNvPr id="5" name="文本框 4"/>
          <p:cNvSpPr txBox="1"/>
          <p:nvPr/>
        </p:nvSpPr>
        <p:spPr>
          <a:xfrm>
            <a:off x="6739890" y="1086485"/>
            <a:ext cx="4752975" cy="4831080"/>
          </a:xfrm>
          <a:prstGeom prst="rect">
            <a:avLst/>
          </a:prstGeom>
          <a:noFill/>
        </p:spPr>
        <p:txBody>
          <a:bodyPr wrap="square" rtlCol="0" anchor="t">
            <a:spAutoFit/>
          </a:bodyPr>
          <a:p>
            <a:r>
              <a:rPr lang="en-US" altLang="zh-CN" sz="2800">
                <a:latin typeface="Times New Roman" panose="02020603050405020304" pitchFamily="18" charset="0"/>
                <a:ea typeface="微软雅黑 Light" panose="020B0502040204020203" charset="-122"/>
                <a:cs typeface="+mn-ea"/>
              </a:rPr>
              <a:t>It can be observed that in the first two waves of the epidemic in the UK, the death and </a:t>
            </a:r>
            <a:r>
              <a:rPr lang="en-US" altLang="zh-CN" sz="2800">
                <a:latin typeface="Times New Roman" panose="02020603050405020304" pitchFamily="18" charset="0"/>
                <a:ea typeface="微软雅黑 Light" panose="020B0502040204020203" charset="-122"/>
                <a:cs typeface="+mn-ea"/>
                <a:sym typeface="+mn-ea"/>
              </a:rPr>
              <a:t>people in mechanical ventilation beds</a:t>
            </a:r>
            <a:r>
              <a:rPr lang="en-US" altLang="zh-CN" sz="2800">
                <a:latin typeface="Times New Roman" panose="02020603050405020304" pitchFamily="18" charset="0"/>
                <a:ea typeface="微软雅黑 Light" panose="020B0502040204020203" charset="-122"/>
                <a:cs typeface="+mn-ea"/>
              </a:rPr>
              <a:t> data are similar, but the </a:t>
            </a:r>
            <a:r>
              <a:rPr lang="en-US" altLang="zh-CN" sz="2800" b="1">
                <a:solidFill>
                  <a:srgbClr val="175091"/>
                </a:solidFill>
                <a:latin typeface="Times New Roman" panose="02020603050405020304" pitchFamily="18" charset="0"/>
                <a:ea typeface="微软雅黑 Light" panose="020B0502040204020203" charset="-122"/>
                <a:cs typeface="+mn-ea"/>
              </a:rPr>
              <a:t>detected cases in the first wave were significantly fewer</a:t>
            </a:r>
            <a:r>
              <a:rPr lang="en-US" altLang="zh-CN" sz="2800">
                <a:latin typeface="Times New Roman" panose="02020603050405020304" pitchFamily="18" charset="0"/>
                <a:ea typeface="微软雅黑 Light" panose="020B0502040204020203" charset="-122"/>
                <a:cs typeface="+mn-ea"/>
              </a:rPr>
              <a:t>.</a:t>
            </a:r>
            <a:endParaRPr lang="en-US" altLang="zh-CN" sz="2800">
              <a:latin typeface="Times New Roman" panose="02020603050405020304" pitchFamily="18" charset="0"/>
              <a:ea typeface="微软雅黑 Light" panose="020B0502040204020203" charset="-122"/>
              <a:cs typeface="+mn-ea"/>
            </a:endParaRPr>
          </a:p>
          <a:p>
            <a:r>
              <a:rPr lang="en-US" altLang="zh-CN" sz="2800">
                <a:latin typeface="Times New Roman" panose="02020603050405020304" pitchFamily="18" charset="0"/>
                <a:ea typeface="微软雅黑 Light" panose="020B0502040204020203" charset="-122"/>
                <a:cs typeface="+mn-ea"/>
              </a:rPr>
              <a:t>Therefore, there is reason to believe that the reported data of detected infections</a:t>
            </a:r>
            <a:r>
              <a:rPr lang="en-US" altLang="zh-CN" sz="2800" b="1">
                <a:solidFill>
                  <a:srgbClr val="175091"/>
                </a:solidFill>
                <a:latin typeface="Times New Roman" panose="02020603050405020304" pitchFamily="18" charset="0"/>
                <a:ea typeface="微软雅黑 Light" panose="020B0502040204020203" charset="-122"/>
                <a:cs typeface="+mn-ea"/>
              </a:rPr>
              <a:t> is often biased downwards. </a:t>
            </a:r>
            <a:endParaRPr lang="en-US" altLang="zh-CN" sz="2800" b="1">
              <a:solidFill>
                <a:srgbClr val="175091"/>
              </a:solidFill>
              <a:latin typeface="Times New Roman" panose="02020603050405020304" pitchFamily="18" charset="0"/>
              <a:ea typeface="微软雅黑 Light" panose="020B0502040204020203" charset="-122"/>
              <a:cs typeface="+mn-ea"/>
            </a:endParaRPr>
          </a:p>
        </p:txBody>
      </p:sp>
      <p:grpSp>
        <p:nvGrpSpPr>
          <p:cNvPr id="9" name="组合 8"/>
          <p:cNvGrpSpPr/>
          <p:nvPr/>
        </p:nvGrpSpPr>
        <p:grpSpPr>
          <a:xfrm>
            <a:off x="2763520" y="923925"/>
            <a:ext cx="368935" cy="3994150"/>
            <a:chOff x="4352" y="1455"/>
            <a:chExt cx="581" cy="6290"/>
          </a:xfrm>
        </p:grpSpPr>
        <p:cxnSp>
          <p:nvCxnSpPr>
            <p:cNvPr id="6" name="直接连接符 5"/>
            <p:cNvCxnSpPr/>
            <p:nvPr/>
          </p:nvCxnSpPr>
          <p:spPr>
            <a:xfrm flipV="1">
              <a:off x="4352" y="1455"/>
              <a:ext cx="25" cy="629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909" y="1455"/>
              <a:ext cx="25" cy="629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Thesis time span</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grpSp>
        <p:nvGrpSpPr>
          <p:cNvPr id="5" name="组合 4"/>
          <p:cNvGrpSpPr/>
          <p:nvPr/>
        </p:nvGrpSpPr>
        <p:grpSpPr>
          <a:xfrm>
            <a:off x="924560" y="1343660"/>
            <a:ext cx="3802380" cy="4283075"/>
            <a:chOff x="2064" y="1938"/>
            <a:chExt cx="5988" cy="6745"/>
          </a:xfrm>
        </p:grpSpPr>
        <p:sp>
          <p:nvSpPr>
            <p:cNvPr id="3" name="圆角矩形 2"/>
            <p:cNvSpPr/>
            <p:nvPr/>
          </p:nvSpPr>
          <p:spPr>
            <a:xfrm>
              <a:off x="2620" y="1938"/>
              <a:ext cx="5148" cy="6745"/>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064" y="2116"/>
              <a:ext cx="5988" cy="725"/>
            </a:xfrm>
            <a:prstGeom prst="rect">
              <a:avLst/>
            </a:prstGeom>
            <a:noFill/>
          </p:spPr>
          <p:txBody>
            <a:bodyPr wrap="square" rtlCol="0">
              <a:spAutoFit/>
            </a:bodyPr>
            <a:p>
              <a:pPr algn="ctr"/>
              <a:r>
                <a:rPr lang="en-US" altLang="zh-CN" sz="2400" b="1">
                  <a:solidFill>
                    <a:srgbClr val="042C5D"/>
                  </a:solidFill>
                  <a:latin typeface="Times New Roman" panose="02020603050405020304" pitchFamily="18" charset="0"/>
                  <a:ea typeface="微软雅黑 Light" panose="020B0502040204020203" charset="-122"/>
                  <a:cs typeface="+mn-ea"/>
                </a:rPr>
                <a:t>31</a:t>
              </a:r>
              <a:r>
                <a:rPr lang="en-US" altLang="zh-CN" sz="2400" b="1" baseline="30000">
                  <a:solidFill>
                    <a:srgbClr val="042C5D"/>
                  </a:solidFill>
                  <a:latin typeface="Times New Roman" panose="02020603050405020304" pitchFamily="18" charset="0"/>
                  <a:ea typeface="微软雅黑 Light" panose="020B0502040204020203" charset="-122"/>
                  <a:cs typeface="+mn-ea"/>
                </a:rPr>
                <a:t>st</a:t>
              </a:r>
              <a:r>
                <a:rPr lang="en-US" altLang="zh-CN" sz="2400" b="1">
                  <a:solidFill>
                    <a:srgbClr val="042C5D"/>
                  </a:solidFill>
                  <a:latin typeface="Times New Roman" panose="02020603050405020304" pitchFamily="18" charset="0"/>
                  <a:ea typeface="微软雅黑 Light" panose="020B0502040204020203" charset="-122"/>
                  <a:cs typeface="+mn-ea"/>
                </a:rPr>
                <a:t> Janurary 2020</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8" name="直接连接符 7"/>
            <p:cNvCxnSpPr/>
            <p:nvPr/>
          </p:nvCxnSpPr>
          <p:spPr>
            <a:xfrm>
              <a:off x="2881" y="2841"/>
              <a:ext cx="4218"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84" y="3016"/>
              <a:ext cx="4219" cy="5184"/>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The first two COVID-19 cases in the UK were confirmed on January 31</a:t>
              </a:r>
              <a:r>
                <a:rPr lang="en-US" altLang="zh-CN" sz="2600" baseline="30000">
                  <a:latin typeface="Times New Roman" panose="02020603050405020304" pitchFamily="18" charset="0"/>
                  <a:ea typeface="微软雅黑 Light" panose="020B0502040204020203" charset="-122"/>
                  <a:cs typeface="+mn-ea"/>
                </a:rPr>
                <a:t>st</a:t>
              </a:r>
              <a:r>
                <a:rPr lang="en-US" altLang="zh-CN" sz="2600">
                  <a:latin typeface="Times New Roman" panose="02020603050405020304" pitchFamily="18" charset="0"/>
                  <a:ea typeface="微软雅黑 Light" panose="020B0502040204020203" charset="-122"/>
                  <a:cs typeface="+mn-ea"/>
                </a:rPr>
                <a:t>, 2020, indicating the start of the epdemic in the UK</a:t>
              </a:r>
              <a:endParaRPr lang="en-US" altLang="zh-CN" sz="2600">
                <a:latin typeface="Times New Roman" panose="02020603050405020304" pitchFamily="18" charset="0"/>
                <a:ea typeface="微软雅黑 Light" panose="020B0502040204020203" charset="-122"/>
                <a:cs typeface="+mn-ea"/>
              </a:endParaRPr>
            </a:p>
          </p:txBody>
        </p:sp>
      </p:grpSp>
      <p:grpSp>
        <p:nvGrpSpPr>
          <p:cNvPr id="11" name="组合 10"/>
          <p:cNvGrpSpPr/>
          <p:nvPr/>
        </p:nvGrpSpPr>
        <p:grpSpPr>
          <a:xfrm>
            <a:off x="7535545" y="1343660"/>
            <a:ext cx="3468370" cy="4282440"/>
            <a:chOff x="11887" y="1938"/>
            <a:chExt cx="5462" cy="6744"/>
          </a:xfrm>
        </p:grpSpPr>
        <p:sp>
          <p:nvSpPr>
            <p:cNvPr id="4" name="圆角矩形 3"/>
            <p:cNvSpPr/>
            <p:nvPr/>
          </p:nvSpPr>
          <p:spPr>
            <a:xfrm>
              <a:off x="11887" y="1938"/>
              <a:ext cx="5462" cy="6745"/>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2115" y="2116"/>
              <a:ext cx="4635" cy="725"/>
            </a:xfrm>
            <a:prstGeom prst="rect">
              <a:avLst/>
            </a:prstGeom>
            <a:noFill/>
          </p:spPr>
          <p:txBody>
            <a:bodyPr wrap="square" rtlCol="0">
              <a:spAutoFit/>
            </a:bodyPr>
            <a:p>
              <a:pPr algn="ctr"/>
              <a:r>
                <a:rPr lang="en-US" altLang="zh-CN" sz="2400" b="1">
                  <a:solidFill>
                    <a:srgbClr val="042C5D"/>
                  </a:solidFill>
                  <a:latin typeface="Times New Roman" panose="02020603050405020304" pitchFamily="18" charset="0"/>
                  <a:ea typeface="微软雅黑 Light" panose="020B0502040204020203" charset="-122"/>
                  <a:cs typeface="+mn-ea"/>
                </a:rPr>
                <a:t>1</a:t>
              </a:r>
              <a:r>
                <a:rPr lang="en-US" altLang="zh-CN" sz="2400" b="1" baseline="30000">
                  <a:solidFill>
                    <a:srgbClr val="042C5D"/>
                  </a:solidFill>
                  <a:latin typeface="Times New Roman" panose="02020603050405020304" pitchFamily="18" charset="0"/>
                  <a:ea typeface="微软雅黑 Light" panose="020B0502040204020203" charset="-122"/>
                  <a:cs typeface="+mn-ea"/>
                </a:rPr>
                <a:t>st</a:t>
              </a:r>
              <a:r>
                <a:rPr lang="en-US" altLang="zh-CN" sz="2400" b="1">
                  <a:solidFill>
                    <a:srgbClr val="042C5D"/>
                  </a:solidFill>
                  <a:latin typeface="Times New Roman" panose="02020603050405020304" pitchFamily="18" charset="0"/>
                  <a:ea typeface="微软雅黑 Light" panose="020B0502040204020203" charset="-122"/>
                  <a:cs typeface="+mn-ea"/>
                </a:rPr>
                <a:t> October 2020</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9" name="直接连接符 8"/>
            <p:cNvCxnSpPr/>
            <p:nvPr/>
          </p:nvCxnSpPr>
          <p:spPr>
            <a:xfrm>
              <a:off x="12215" y="2841"/>
              <a:ext cx="4664"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2115" y="3016"/>
              <a:ext cx="4764" cy="5184"/>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The first mutation of SARS-CoV-2 (</a:t>
              </a:r>
              <a:r>
                <a:rPr lang="en-US" altLang="zh-CN" sz="2600" i="1">
                  <a:latin typeface="Times New Roman" panose="02020603050405020304" pitchFamily="18" charset="0"/>
                  <a:ea typeface="微软雅黑 Light" panose="020B0502040204020203" charset="-122"/>
                  <a:cs typeface="+mn-ea"/>
                </a:rPr>
                <a:t>Alpha Strain</a:t>
              </a:r>
              <a:r>
                <a:rPr lang="en-US" altLang="zh-CN" sz="2600">
                  <a:latin typeface="Times New Roman" panose="02020603050405020304" pitchFamily="18" charset="0"/>
                  <a:ea typeface="微软雅黑 Light" panose="020B0502040204020203" charset="-122"/>
                  <a:cs typeface="+mn-ea"/>
                </a:rPr>
                <a:t>) in the world was found in the UK on October 2020, indicting the variant of the nature of SARS-CoV-2</a:t>
              </a:r>
              <a:endParaRPr lang="en-US" altLang="zh-CN" sz="2600">
                <a:latin typeface="Times New Roman" panose="02020603050405020304" pitchFamily="18" charset="0"/>
                <a:ea typeface="微软雅黑 Light" panose="020B0502040204020203" charset="-122"/>
                <a:cs typeface="+mn-ea"/>
              </a:endParaRPr>
            </a:p>
          </p:txBody>
        </p:sp>
      </p:grpSp>
      <p:cxnSp>
        <p:nvCxnSpPr>
          <p:cNvPr id="12" name="直接箭头连接符 11"/>
          <p:cNvCxnSpPr>
            <a:stCxn id="3" idx="3"/>
            <a:endCxn id="4" idx="1"/>
          </p:cNvCxnSpPr>
          <p:nvPr/>
        </p:nvCxnSpPr>
        <p:spPr>
          <a:xfrm>
            <a:off x="4546600" y="3485515"/>
            <a:ext cx="2988945" cy="0"/>
          </a:xfrm>
          <a:prstGeom prst="straightConnector1">
            <a:avLst/>
          </a:prstGeom>
          <a:ln w="66675">
            <a:headEnd type="arrow"/>
            <a:tailEnd type="arrow"/>
          </a:ln>
        </p:spPr>
        <p:style>
          <a:lnRef idx="1">
            <a:schemeClr val="accent1"/>
          </a:lnRef>
          <a:fillRef idx="0">
            <a:schemeClr val="accent1"/>
          </a:fillRef>
          <a:effectRef idx="0">
            <a:schemeClr val="accent1"/>
          </a:effectRef>
          <a:fontRef idx="minor">
            <a:schemeClr val="tx1"/>
          </a:fontRef>
        </p:style>
      </p:cxnSp>
      <p:sp>
        <p:nvSpPr>
          <p:cNvPr id="13" name="标题 3"/>
          <p:cNvSpPr txBox="1"/>
          <p:nvPr/>
        </p:nvSpPr>
        <p:spPr>
          <a:xfrm>
            <a:off x="4896485" y="2953385"/>
            <a:ext cx="2399030" cy="3416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4000" i="1"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Time span</a:t>
            </a:r>
            <a:endParaRPr lang="en-US" altLang="zh-CN" sz="4000" i="1" dirty="0">
              <a:solidFill>
                <a:srgbClr val="003778"/>
              </a:solidFill>
              <a:latin typeface="Times New Roman" panose="02020603050405020304" pitchFamily="18" charset="0"/>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3361</Words>
  <Application>WPS 演示</Application>
  <PresentationFormat>宽屏</PresentationFormat>
  <Paragraphs>111</Paragraphs>
  <Slides>16</Slides>
  <Notes>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Arial</vt:lpstr>
      <vt:lpstr>宋体</vt:lpstr>
      <vt:lpstr>Wingdings</vt:lpstr>
      <vt:lpstr>Times New Roman</vt:lpstr>
      <vt:lpstr>微软雅黑</vt:lpstr>
      <vt:lpstr>微软雅黑 Light</vt:lpstr>
      <vt:lpstr>思源宋体 CN Heavy</vt:lpstr>
      <vt:lpstr>Segoe UI</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奇奇 萌</dc:creator>
  <cp:lastModifiedBy>独奏</cp:lastModifiedBy>
  <cp:revision>56</cp:revision>
  <dcterms:created xsi:type="dcterms:W3CDTF">2019-05-16T11:22:00Z</dcterms:created>
  <dcterms:modified xsi:type="dcterms:W3CDTF">2021-08-25T07:10:54Z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0x010100FB68A252EC566B4BA0B7A47C06F5B8E2</vt:lpwstr>
  </property>
  <property fmtid="{D5CDD505-2E9C-101B-9397-08002B2CF9AE}" pid="3" name="ICV">
    <vt:lpwstr>05BA2378A09245AABDF2B9427BCC79E7</vt:lpwstr>
  </property>
  <property fmtid="{D5CDD505-2E9C-101B-9397-08002B2CF9AE}" pid="4" name="KSOProductBuildVer">
    <vt:lpwstr>2052-11.1.0.10700</vt:lpwstr>
  </property>
</Properties>
</file>